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AD8"/>
          </a:solidFill>
        </a:fill>
      </a:tcStyle>
    </a:wholeTbl>
    <a:band2H>
      <a:tcTxStyle b="def" i="def"/>
      <a:tcStyle>
        <a:tcBdr/>
        <a:fill>
          <a:solidFill>
            <a:srgbClr val="EDEDED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6D1"/>
          </a:solidFill>
        </a:fill>
      </a:tcStyle>
    </a:wholeTbl>
    <a:band2H>
      <a:tcTxStyle b="def" i="def"/>
      <a:tcStyle>
        <a:tcBdr/>
        <a:fill>
          <a:solidFill>
            <a:srgbClr val="EDECEA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8DC"/>
          </a:solidFill>
        </a:fill>
      </a:tcStyle>
    </a:wholeTbl>
    <a:band2H>
      <a:tcTxStyle b="def" i="def"/>
      <a:tcStyle>
        <a:tcBdr/>
        <a:fill>
          <a:solidFill>
            <a:srgbClr val="FAECEE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915128" y="1788454"/>
            <a:ext cx="8361230" cy="2098227"/>
          </a:xfrm>
          <a:prstGeom prst="rect">
            <a:avLst/>
          </a:prstGeom>
        </p:spPr>
        <p:txBody>
          <a:bodyPr anchor="b"/>
          <a:lstStyle>
            <a:lvl1pPr algn="ctr">
              <a:defRPr cap="all" sz="72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2679905" y="3956279"/>
            <a:ext cx="6831674" cy="10862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1pPr>
            <a:lvl2pPr marL="0" indent="4572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2pPr>
            <a:lvl3pPr marL="0" indent="9144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3pPr>
            <a:lvl4pPr marL="0" indent="13716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4pPr>
            <a:lvl5pPr marL="0" indent="18288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752857" y="744468"/>
            <a:ext cx="10674118" cy="5349673"/>
            <a:chOff x="0" y="0"/>
            <a:chExt cx="10674116" cy="5349671"/>
          </a:xfrm>
        </p:grpSpPr>
        <p:sp>
          <p:nvSpPr>
            <p:cNvPr id="14" name="Freeform 6"/>
            <p:cNvSpPr/>
            <p:nvPr/>
          </p:nvSpPr>
          <p:spPr>
            <a:xfrm>
              <a:off x="7399104" y="941183"/>
              <a:ext cx="3275013" cy="440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2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712"/>
                  </a:lnTo>
                  <a:lnTo>
                    <a:pt x="18924" y="19714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191B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" name="Freeform 6"/>
            <p:cNvSpPr/>
            <p:nvPr/>
          </p:nvSpPr>
          <p:spPr>
            <a:xfrm rot="10800000">
              <a:off x="0" y="0"/>
              <a:ext cx="3275668" cy="440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18921" y="0"/>
                  </a:moveTo>
                  <a:lnTo>
                    <a:pt x="21596" y="0"/>
                  </a:lnTo>
                  <a:lnTo>
                    <a:pt x="21596" y="21600"/>
                  </a:lnTo>
                  <a:lnTo>
                    <a:pt x="5" y="21600"/>
                  </a:lnTo>
                  <a:cubicBezTo>
                    <a:pt x="-4" y="20948"/>
                    <a:pt x="9" y="20362"/>
                    <a:pt x="0" y="19710"/>
                  </a:cubicBezTo>
                  <a:lnTo>
                    <a:pt x="18921" y="19716"/>
                  </a:lnTo>
                  <a:lnTo>
                    <a:pt x="18921" y="0"/>
                  </a:lnTo>
                  <a:close/>
                </a:path>
              </a:pathLst>
            </a:custGeom>
            <a:solidFill>
              <a:srgbClr val="191B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11153365" y="6523206"/>
            <a:ext cx="273610" cy="2649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191B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765025" y="1301360"/>
            <a:ext cx="9612972" cy="2852737"/>
          </a:xfrm>
          <a:prstGeom prst="rect">
            <a:avLst/>
          </a:prstGeom>
        </p:spPr>
        <p:txBody>
          <a:bodyPr anchor="b"/>
          <a:lstStyle>
            <a:lvl1pPr algn="r">
              <a:defRPr cap="all" sz="7200">
                <a:solidFill>
                  <a:srgbClr val="EFEDE3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765025" y="4216327"/>
            <a:ext cx="9612972" cy="11433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1pPr>
            <a:lvl2pPr marL="0" indent="45720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2pPr>
            <a:lvl3pPr marL="0" indent="91440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3pPr>
            <a:lvl4pPr marL="0" indent="137160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4pPr>
            <a:lvl5pPr marL="0" indent="1828800" algn="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FEDE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Crop MarkFreeform 6"/>
          <p:cNvSpPr/>
          <p:nvPr/>
        </p:nvSpPr>
        <p:spPr>
          <a:xfrm>
            <a:off x="8151962" y="1685651"/>
            <a:ext cx="3275013" cy="440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733"/>
                </a:lnTo>
                <a:lnTo>
                  <a:pt x="18924" y="19733"/>
                </a:lnTo>
                <a:lnTo>
                  <a:pt x="18924" y="0"/>
                </a:lnTo>
                <a:close/>
              </a:path>
            </a:pathLst>
          </a:custGeom>
          <a:solidFill>
            <a:srgbClr val="EFEDE3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1153365" y="6523206"/>
            <a:ext cx="273610" cy="2649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EDE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1371600" y="2285999"/>
            <a:ext cx="4447786" cy="35814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1371600" y="2340864"/>
            <a:ext cx="4443985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1pPr>
            <a:lvl2pPr marL="0" indent="4572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2pPr>
            <a:lvl3pPr marL="0" indent="9144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3pPr>
            <a:lvl4pPr marL="0" indent="13716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4pPr>
            <a:lvl5pPr marL="0" indent="18288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/>
          <p:nvPr>
            <p:ph type="body" sz="quarter" idx="13"/>
          </p:nvPr>
        </p:nvSpPr>
        <p:spPr>
          <a:xfrm>
            <a:off x="6525014" y="2340864"/>
            <a:ext cx="4443985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pP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ackground ShapeRectangle 7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6256020" y="685801"/>
            <a:ext cx="5212080" cy="51752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/>
          <p:nvPr>
            <p:ph type="body" sz="quarter" idx="13"/>
          </p:nvPr>
        </p:nvSpPr>
        <p:spPr>
          <a:xfrm>
            <a:off x="723899" y="2856344"/>
            <a:ext cx="3855722" cy="301105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pPr>
          </a:p>
        </p:txBody>
      </p:sp>
      <p:sp>
        <p:nvSpPr>
          <p:cNvPr id="81" name="Divider BarRectangle 8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11205823" y="6523206"/>
            <a:ext cx="273609" cy="2649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ackground ShapeRectangle 7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91" name="Picture Placeholder 2"/>
          <p:cNvSpPr/>
          <p:nvPr>
            <p:ph type="pic" idx="13"/>
          </p:nvPr>
        </p:nvSpPr>
        <p:spPr>
          <a:xfrm>
            <a:off x="5532120" y="0"/>
            <a:ext cx="665988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2" name="Body Level One…"/>
          <p:cNvSpPr txBox="1"/>
          <p:nvPr>
            <p:ph type="body" sz="quarter" idx="1"/>
          </p:nvPr>
        </p:nvSpPr>
        <p:spPr>
          <a:xfrm>
            <a:off x="723900" y="2855967"/>
            <a:ext cx="3855721" cy="30114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1pPr>
            <a:lvl2pPr marL="0" indent="4572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2pPr>
            <a:lvl3pPr marL="0" indent="9144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3pPr>
            <a:lvl4pPr marL="0" indent="13716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4pPr>
            <a:lvl5pPr marL="0" indent="18288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Divider BarRectangle 8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11205823" y="6523206"/>
            <a:ext cx="273609" cy="2649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de barRectangle 8"/>
          <p:cNvSpPr/>
          <p:nvPr/>
        </p:nvSpPr>
        <p:spPr>
          <a:xfrm>
            <a:off x="478094" y="376"/>
            <a:ext cx="228601" cy="68580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191B0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384047" marR="0" indent="-384047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914400" marR="0" indent="-384047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1414272" marR="0" indent="-426719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871472" marR="0" indent="-426719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2382011" marR="0" indent="-480060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839211" marR="0" indent="-480060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3364991" marR="0" indent="-548639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3822191" marR="0" indent="-548639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4279391" marR="0" indent="-548639" algn="l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91B0E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xfrm>
            <a:off x="706695" y="650630"/>
            <a:ext cx="10925986" cy="1485901"/>
          </a:xfrm>
          <a:prstGeom prst="rect">
            <a:avLst/>
          </a:prstGeom>
        </p:spPr>
        <p:txBody>
          <a:bodyPr/>
          <a:lstStyle/>
          <a:p>
            <a:pPr algn="ctr">
              <a:defRPr b="1">
                <a:solidFill>
                  <a:srgbClr val="0070C0"/>
                </a:solidFill>
              </a:defRPr>
            </a:pPr>
            <a:r>
              <a:t>  </a:t>
            </a:r>
            <a:r>
              <a:rPr sz="4800"/>
              <a:t>Overeaters Anonymous</a:t>
            </a:r>
          </a:p>
        </p:txBody>
      </p:sp>
      <p:sp>
        <p:nvSpPr>
          <p:cNvPr id="112" name="Rectangle 69"/>
          <p:cNvSpPr/>
          <p:nvPr/>
        </p:nvSpPr>
        <p:spPr>
          <a:xfrm>
            <a:off x="478094" y="376"/>
            <a:ext cx="228601" cy="68580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254"/>
          <a:stretch>
            <a:fillRect/>
          </a:stretch>
        </p:blipFill>
        <p:spPr>
          <a:xfrm>
            <a:off x="935295" y="1823389"/>
            <a:ext cx="5708857" cy="321122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Content Placeholder 2"/>
          <p:cNvSpPr txBox="1"/>
          <p:nvPr>
            <p:ph type="body" sz="half" idx="1"/>
          </p:nvPr>
        </p:nvSpPr>
        <p:spPr>
          <a:xfrm>
            <a:off x="6094817" y="1625197"/>
            <a:ext cx="5127173" cy="3581401"/>
          </a:xfrm>
          <a:prstGeom prst="rect">
            <a:avLst/>
          </a:prstGeom>
          <a:solidFill>
            <a:srgbClr val="EFEDE3"/>
          </a:solidFill>
        </p:spPr>
        <p:txBody>
          <a:bodyPr/>
          <a:lstStyle/>
          <a:p>
            <a:pPr marL="368686" indent="-368686" defTabSz="877823">
              <a:spcBef>
                <a:spcPts val="900"/>
              </a:spcBef>
              <a:defRPr sz="2304"/>
            </a:pPr>
            <a:r>
              <a:t>Is a </a:t>
            </a:r>
            <a:r>
              <a:rPr b="1">
                <a:solidFill>
                  <a:srgbClr val="0070C0"/>
                </a:solidFill>
              </a:rPr>
              <a:t>Fellowship </a:t>
            </a:r>
            <a:r>
              <a:t>of individuals, who through shared experience, strength and hope, are recovering from compulsive overeating.</a:t>
            </a:r>
          </a:p>
          <a:p>
            <a:pPr marL="368686" indent="-368686" defTabSz="877823">
              <a:spcBef>
                <a:spcPts val="900"/>
              </a:spcBef>
              <a:defRPr sz="2304"/>
            </a:pPr>
            <a:r>
              <a:t>Its </a:t>
            </a:r>
            <a:r>
              <a:rPr b="1">
                <a:solidFill>
                  <a:srgbClr val="0070C0"/>
                </a:solidFill>
              </a:rPr>
              <a:t>primary purpose </a:t>
            </a:r>
            <a:r>
              <a:t>is to abstain from compulsive eating and compulsive eating behaviors and to carry the message of recovery through the Twelve Steps of OA to those who still suffer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D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4" name="Title 1"/>
          <p:cNvSpPr txBox="1"/>
          <p:nvPr>
            <p:ph type="title"/>
          </p:nvPr>
        </p:nvSpPr>
        <p:spPr>
          <a:xfrm>
            <a:off x="3363864" y="685800"/>
            <a:ext cx="7705164" cy="1485900"/>
          </a:xfrm>
          <a:prstGeom prst="rect">
            <a:avLst/>
          </a:prstGeom>
        </p:spPr>
        <p:txBody>
          <a:bodyPr/>
          <a:lstStyle>
            <a:lvl1pPr algn="ctr">
              <a:defRPr b="1" sz="4800">
                <a:solidFill>
                  <a:srgbClr val="0070C0"/>
                </a:solidFill>
              </a:defRPr>
            </a:lvl1pPr>
          </a:lstStyle>
          <a:p>
            <a:pPr/>
            <a:r>
              <a:t>How/When did OA Begin?</a:t>
            </a:r>
          </a:p>
        </p:txBody>
      </p:sp>
      <p:sp>
        <p:nvSpPr>
          <p:cNvPr id="235" name="Rectangle 9"/>
          <p:cNvSpPr/>
          <p:nvPr/>
        </p:nvSpPr>
        <p:spPr>
          <a:xfrm>
            <a:off x="0" y="375"/>
            <a:ext cx="3044412" cy="68576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6" name="Rectangle 11"/>
          <p:cNvSpPr/>
          <p:nvPr/>
        </p:nvSpPr>
        <p:spPr>
          <a:xfrm>
            <a:off x="2815809" y="376"/>
            <a:ext cx="228601" cy="6858001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7" name="Content Placeholder 2"/>
          <p:cNvSpPr txBox="1"/>
          <p:nvPr>
            <p:ph type="body" sz="half" idx="1"/>
          </p:nvPr>
        </p:nvSpPr>
        <p:spPr>
          <a:xfrm>
            <a:off x="3265010" y="1638299"/>
            <a:ext cx="7804019" cy="3959312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spcBef>
                <a:spcPts val="900"/>
              </a:spcBef>
              <a:buSzTx/>
              <a:buNone/>
              <a:defRPr b="1" sz="1919">
                <a:solidFill>
                  <a:srgbClr val="0070C0"/>
                </a:solidFill>
              </a:defRPr>
            </a:pPr>
            <a:r>
              <a:t>January. 1960: </a:t>
            </a:r>
            <a:r>
              <a:rPr b="0">
                <a:solidFill>
                  <a:srgbClr val="191B0E"/>
                </a:solidFill>
              </a:rPr>
              <a:t>The first meeting of Overeaters Anonymous was held in January of 1960 in Los Angeles, California, with </a:t>
            </a:r>
            <a:r>
              <a:rPr b="0"/>
              <a:t>founder Rozanne S. </a:t>
            </a:r>
            <a:r>
              <a:rPr b="0">
                <a:solidFill>
                  <a:srgbClr val="191B0E"/>
                </a:solidFill>
              </a:rPr>
              <a:t>and one other compulsive eater present.</a:t>
            </a:r>
            <a:endParaRPr b="0">
              <a:solidFill>
                <a:srgbClr val="191B0E"/>
              </a:solidFill>
            </a:endParaRPr>
          </a:p>
          <a:p>
            <a:pPr marL="0" indent="0" defTabSz="877823">
              <a:spcBef>
                <a:spcPts val="900"/>
              </a:spcBef>
              <a:buSzTx/>
              <a:buNone/>
              <a:defRPr sz="1919"/>
            </a:pPr>
            <a:r>
              <a:t>Rozanne had discerned from attending a Gamblers Anonymous meeting that the </a:t>
            </a:r>
            <a:r>
              <a:rPr b="1">
                <a:solidFill>
                  <a:srgbClr val="0070C0"/>
                </a:solidFill>
              </a:rPr>
              <a:t>Twelve Step meeting format </a:t>
            </a:r>
            <a:r>
              <a:t>might offer relief from addictive food behavior.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919"/>
            </a:pPr>
            <a:r>
              <a:t>With permission from </a:t>
            </a:r>
            <a:r>
              <a:rPr b="1">
                <a:solidFill>
                  <a:srgbClr val="0070C0"/>
                </a:solidFill>
              </a:rPr>
              <a:t>Alcoholics Anonymou</a:t>
            </a:r>
            <a:r>
              <a:t>s, OA adapted AA’s Twelve Steps and Twelve Traditions to apply to obsession with food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919"/>
            </a:pPr>
            <a:r>
              <a:t>Today there are </a:t>
            </a:r>
            <a:r>
              <a:rPr b="1">
                <a:solidFill>
                  <a:srgbClr val="002060"/>
                </a:solidFill>
              </a:rPr>
              <a:t>OA groups in over 75 countries</a:t>
            </a:r>
            <a:r>
              <a:t>. </a:t>
            </a:r>
            <a:r>
              <a:rPr>
                <a:solidFill>
                  <a:srgbClr val="000000"/>
                </a:solidFill>
              </a:rPr>
              <a:t>We meet </a:t>
            </a:r>
            <a:r>
              <a:rPr b="1">
                <a:solidFill>
                  <a:srgbClr val="0070C0"/>
                </a:solidFill>
              </a:rPr>
              <a:t>in person, via the telephone, the internet or a combination of those media. </a:t>
            </a:r>
            <a:endParaRPr b="1">
              <a:solidFill>
                <a:srgbClr val="0070C0"/>
              </a:solidFill>
            </a:endParaRPr>
          </a:p>
          <a:p>
            <a:pPr marL="0" indent="0" defTabSz="877823">
              <a:spcBef>
                <a:spcPts val="900"/>
              </a:spcBef>
              <a:buSzTx/>
              <a:buNone/>
              <a:defRPr sz="1919"/>
            </a:pPr>
            <a:r>
              <a:t>Our members currently number over </a:t>
            </a:r>
            <a:r>
              <a:rPr b="1">
                <a:solidFill>
                  <a:srgbClr val="0070C0"/>
                </a:solidFill>
              </a:rPr>
              <a:t>65,000.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pic>
        <p:nvPicPr>
          <p:cNvPr id="2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8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rgbClr val="191B0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Title 1"/>
          <p:cNvSpPr txBox="1"/>
          <p:nvPr>
            <p:ph type="title"/>
          </p:nvPr>
        </p:nvSpPr>
        <p:spPr>
          <a:xfrm>
            <a:off x="640080" y="791569"/>
            <a:ext cx="4018841" cy="5262392"/>
          </a:xfrm>
          <a:prstGeom prst="rect">
            <a:avLst/>
          </a:prstGeom>
        </p:spPr>
        <p:txBody>
          <a:bodyPr anchor="ctr"/>
          <a:lstStyle/>
          <a:p>
            <a:pPr algn="ctr" defTabSz="896111">
              <a:defRPr b="1" sz="4704">
                <a:solidFill>
                  <a:srgbClr val="EFEDE3"/>
                </a:solidFill>
              </a:defRPr>
            </a:pPr>
            <a:r>
              <a:t>Overeaters Anonymous welcomes </a:t>
            </a:r>
            <a:r>
              <a:rPr>
                <a:solidFill>
                  <a:srgbClr val="0070C0"/>
                </a:solidFill>
              </a:rPr>
              <a:t>EVERYONE</a:t>
            </a:r>
            <a:r>
              <a:t> who wants to stop eating compulsively</a:t>
            </a:r>
            <a:r>
              <a:rPr sz="4900"/>
              <a:t>.</a:t>
            </a:r>
          </a:p>
        </p:txBody>
      </p:sp>
      <p:sp>
        <p:nvSpPr>
          <p:cNvPr id="118" name="Rectangle 10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696A6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Content Placeholder 3"/>
          <p:cNvSpPr txBox="1"/>
          <p:nvPr>
            <p:ph type="body" sz="half" idx="1"/>
          </p:nvPr>
        </p:nvSpPr>
        <p:spPr>
          <a:xfrm>
            <a:off x="6176719" y="791569"/>
            <a:ext cx="4892309" cy="5262392"/>
          </a:xfrm>
          <a:prstGeom prst="rect">
            <a:avLst/>
          </a:prstGeom>
        </p:spPr>
        <p:txBody>
          <a:bodyPr anchor="ctr"/>
          <a:lstStyle/>
          <a:p>
            <a:pPr>
              <a:defRPr sz="2400" u="sng"/>
            </a:pPr>
            <a:r>
              <a:t>Among us, you will find</a:t>
            </a:r>
          </a:p>
          <a:p>
            <a:pPr lvl="1">
              <a:spcBef>
                <a:spcPts val="500"/>
              </a:spcBef>
              <a:defRPr i="1" sz="2400"/>
            </a:pPr>
            <a:r>
              <a:t>Under-eaters</a:t>
            </a:r>
          </a:p>
          <a:p>
            <a:pPr lvl="1">
              <a:spcBef>
                <a:spcPts val="500"/>
              </a:spcBef>
              <a:defRPr i="1" sz="2400"/>
            </a:pPr>
            <a:r>
              <a:t>Overeaters</a:t>
            </a:r>
          </a:p>
          <a:p>
            <a:pPr lvl="1">
              <a:spcBef>
                <a:spcPts val="500"/>
              </a:spcBef>
              <a:defRPr i="1" sz="2400"/>
            </a:pPr>
            <a:r>
              <a:t>Anorexics</a:t>
            </a:r>
          </a:p>
          <a:p>
            <a:pPr lvl="1">
              <a:spcBef>
                <a:spcPts val="500"/>
              </a:spcBef>
              <a:defRPr i="1" sz="2400"/>
            </a:pPr>
            <a:r>
              <a:t>Bulimics</a:t>
            </a:r>
          </a:p>
          <a:p>
            <a:pPr lvl="1">
              <a:spcBef>
                <a:spcPts val="500"/>
              </a:spcBef>
              <a:defRPr i="1" sz="2400"/>
            </a:pPr>
            <a:r>
              <a:t>Binge eaters</a:t>
            </a:r>
          </a:p>
          <a:p>
            <a:pPr lvl="1">
              <a:spcBef>
                <a:spcPts val="500"/>
              </a:spcBef>
              <a:defRPr i="1" sz="2400"/>
            </a:pPr>
            <a:r>
              <a:t>Purgers</a:t>
            </a:r>
          </a:p>
          <a:p>
            <a:pPr lvl="1">
              <a:spcBef>
                <a:spcPts val="500"/>
              </a:spcBef>
              <a:defRPr i="1" sz="2400"/>
            </a:pPr>
            <a:r>
              <a:t>Over-exercisers</a:t>
            </a:r>
          </a:p>
          <a:p>
            <a:pPr lvl="1">
              <a:spcBef>
                <a:spcPts val="500"/>
              </a:spcBef>
              <a:defRPr b="1" sz="2800">
                <a:solidFill>
                  <a:srgbClr val="0070C0"/>
                </a:solidFill>
              </a:defRPr>
            </a:pPr>
            <a:r>
              <a:t>ANYONE</a:t>
            </a:r>
            <a:r>
              <a:rPr b="0" i="1" sz="2400">
                <a:solidFill>
                  <a:srgbClr val="191B0E"/>
                </a:solidFill>
              </a:rPr>
              <a:t> having a problem with food</a:t>
            </a:r>
            <a:endParaRPr i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>
            <a:off x="954037" y="785207"/>
            <a:ext cx="3299579" cy="557784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pPr/>
            <a:r>
              <a:t>How much does it cost to belong to Overeaters Anonymous?</a:t>
            </a:r>
          </a:p>
        </p:txBody>
      </p:sp>
      <p:grpSp>
        <p:nvGrpSpPr>
          <p:cNvPr id="128" name="Content Placeholder 3"/>
          <p:cNvGrpSpPr/>
          <p:nvPr/>
        </p:nvGrpSpPr>
        <p:grpSpPr>
          <a:xfrm>
            <a:off x="5425746" y="1113167"/>
            <a:ext cx="4018784" cy="5530909"/>
            <a:chOff x="0" y="0"/>
            <a:chExt cx="4018782" cy="5530908"/>
          </a:xfrm>
        </p:grpSpPr>
        <p:grpSp>
          <p:nvGrpSpPr>
            <p:cNvPr id="124" name="Group"/>
            <p:cNvGrpSpPr/>
            <p:nvPr/>
          </p:nvGrpSpPr>
          <p:grpSpPr>
            <a:xfrm>
              <a:off x="0" y="2109624"/>
              <a:ext cx="4018784" cy="3421285"/>
              <a:chOff x="0" y="0"/>
              <a:chExt cx="4018783" cy="3421284"/>
            </a:xfrm>
          </p:grpSpPr>
          <p:sp>
            <p:nvSpPr>
              <p:cNvPr id="122" name="Rectangle"/>
              <p:cNvSpPr/>
              <p:nvPr/>
            </p:nvSpPr>
            <p:spPr>
              <a:xfrm>
                <a:off x="0" y="505007"/>
                <a:ext cx="4018783" cy="2411270"/>
              </a:xfrm>
              <a:prstGeom prst="rect">
                <a:avLst/>
              </a:prstGeom>
              <a:solidFill>
                <a:schemeClr val="accent2"/>
              </a:solidFill>
              <a:ln w="349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The only requirement for OA membership is the desire to stop eating compulsively. We are self-supporting through our own contributions."/>
              <p:cNvSpPr txBox="1"/>
              <p:nvPr/>
            </p:nvSpPr>
            <p:spPr>
              <a:xfrm>
                <a:off x="0" y="0"/>
                <a:ext cx="4018784" cy="34212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000"/>
                  </a:spcBef>
                  <a:defRPr b="1" sz="2100"/>
                </a:pPr>
                <a:r>
                  <a:t>The </a:t>
                </a:r>
                <a:r>
                  <a:rPr sz="2400">
                    <a:solidFill>
                      <a:srgbClr val="0070C0"/>
                    </a:solidFill>
                  </a:rPr>
                  <a:t>only requirement </a:t>
                </a:r>
                <a:r>
                  <a:t>for OA membership is the desire to stop eating compulsively. We are self-supporting through our own contributions.</a:t>
                </a:r>
              </a:p>
            </p:txBody>
          </p:sp>
        </p:grpSp>
        <p:grpSp>
          <p:nvGrpSpPr>
            <p:cNvPr id="127" name="Group"/>
            <p:cNvGrpSpPr/>
            <p:nvPr/>
          </p:nvGrpSpPr>
          <p:grpSpPr>
            <a:xfrm>
              <a:off x="209167" y="0"/>
              <a:ext cx="3600449" cy="2160270"/>
              <a:chOff x="0" y="0"/>
              <a:chExt cx="3600448" cy="2160269"/>
            </a:xfrm>
          </p:grpSpPr>
          <p:sp>
            <p:nvSpPr>
              <p:cNvPr id="125" name="Rectangle"/>
              <p:cNvSpPr/>
              <p:nvPr/>
            </p:nvSpPr>
            <p:spPr>
              <a:xfrm>
                <a:off x="0" y="0"/>
                <a:ext cx="3600449" cy="2160270"/>
              </a:xfrm>
              <a:prstGeom prst="rect">
                <a:avLst/>
              </a:prstGeom>
              <a:solidFill>
                <a:srgbClr val="000000"/>
              </a:solidFill>
              <a:ln w="349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OA has no dues or fees."/>
              <p:cNvSpPr txBox="1"/>
              <p:nvPr/>
            </p:nvSpPr>
            <p:spPr>
              <a:xfrm>
                <a:off x="0" y="573258"/>
                <a:ext cx="3600449" cy="10137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b="1" sz="2100">
                    <a:solidFill>
                      <a:srgbClr val="FFFFFF"/>
                    </a:solidFill>
                  </a:defRPr>
                </a:pPr>
                <a:r>
                  <a:t>OA has </a:t>
                </a:r>
                <a:r>
                  <a:rPr sz="2800"/>
                  <a:t>no </a:t>
                </a:r>
                <a:r>
                  <a:t>dues or fees.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xfrm>
            <a:off x="1371600" y="407772"/>
            <a:ext cx="9601200" cy="1763928"/>
          </a:xfrm>
          <a:prstGeom prst="rect">
            <a:avLst/>
          </a:prstGeom>
        </p:spPr>
        <p:txBody>
          <a:bodyPr/>
          <a:lstStyle>
            <a:lvl1pPr algn="ctr">
              <a:defRPr b="1" sz="4800">
                <a:solidFill>
                  <a:srgbClr val="0070C0"/>
                </a:solidFill>
              </a:defRPr>
            </a:lvl1pPr>
          </a:lstStyle>
          <a:p>
            <a:pPr/>
            <a:r>
              <a:t>How does OA work?</a:t>
            </a:r>
          </a:p>
        </p:txBody>
      </p:sp>
      <p:grpSp>
        <p:nvGrpSpPr>
          <p:cNvPr id="140" name="Content Placeholder 2"/>
          <p:cNvGrpSpPr/>
          <p:nvPr/>
        </p:nvGrpSpPr>
        <p:grpSpPr>
          <a:xfrm>
            <a:off x="1515497" y="1565496"/>
            <a:ext cx="9797424" cy="4583291"/>
            <a:chOff x="0" y="0"/>
            <a:chExt cx="9797423" cy="4583289"/>
          </a:xfrm>
        </p:grpSpPr>
        <p:grpSp>
          <p:nvGrpSpPr>
            <p:cNvPr id="133" name="Group"/>
            <p:cNvGrpSpPr/>
            <p:nvPr/>
          </p:nvGrpSpPr>
          <p:grpSpPr>
            <a:xfrm>
              <a:off x="196223" y="3366489"/>
              <a:ext cx="9601201" cy="1216801"/>
              <a:chOff x="0" y="0"/>
              <a:chExt cx="9601200" cy="1216799"/>
            </a:xfrm>
          </p:grpSpPr>
          <p:sp>
            <p:nvSpPr>
              <p:cNvPr id="131" name="Rounded Rectangle"/>
              <p:cNvSpPr/>
              <p:nvPr/>
            </p:nvSpPr>
            <p:spPr>
              <a:xfrm>
                <a:off x="0" y="0"/>
                <a:ext cx="9601200" cy="1216800"/>
              </a:xfrm>
              <a:prstGeom prst="roundRect">
                <a:avLst>
                  <a:gd name="adj" fmla="val 16667"/>
                </a:avLst>
              </a:prstGeom>
              <a:solidFill>
                <a:srgbClr val="F0D9A5"/>
              </a:solidFill>
              <a:ln w="34925" cap="flat">
                <a:solidFill>
                  <a:srgbClr val="EFEDE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2" name="ABSTINENCE is the action of refraining from compulsive eating and compulsive food behaviors while working towards or maintaining a healthy body weight."/>
              <p:cNvSpPr/>
              <p:nvPr/>
            </p:nvSpPr>
            <p:spPr>
              <a:xfrm>
                <a:off x="59399" y="608399"/>
                <a:ext cx="94824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defRPr b="1" sz="2200">
                    <a:solidFill>
                      <a:srgbClr val="0070C0"/>
                    </a:solidFill>
                  </a:defRPr>
                </a:pPr>
                <a:r>
                  <a:t>ABSTINENCE</a:t>
                </a:r>
                <a:r>
                  <a:rPr b="0">
                    <a:solidFill>
                      <a:srgbClr val="FFFFFF"/>
                    </a:solidFill>
                  </a:rPr>
                  <a:t> </a:t>
                </a:r>
                <a:r>
                  <a:rPr b="0">
                    <a:solidFill>
                      <a:srgbClr val="000000"/>
                    </a:solidFill>
                  </a:rPr>
                  <a:t>is the action of refraining from compulsive eating and compulsive food behaviors while working towards or maintaining a healthy body weight.</a:t>
                </a:r>
              </a:p>
            </p:txBody>
          </p:sp>
        </p:grpSp>
        <p:grpSp>
          <p:nvGrpSpPr>
            <p:cNvPr id="136" name="Group"/>
            <p:cNvGrpSpPr/>
            <p:nvPr/>
          </p:nvGrpSpPr>
          <p:grpSpPr>
            <a:xfrm>
              <a:off x="196223" y="1683244"/>
              <a:ext cx="9601201" cy="1216801"/>
              <a:chOff x="0" y="0"/>
              <a:chExt cx="9601200" cy="1216799"/>
            </a:xfrm>
          </p:grpSpPr>
          <p:sp>
            <p:nvSpPr>
              <p:cNvPr id="134" name="Rounded Rectangle"/>
              <p:cNvSpPr/>
              <p:nvPr/>
            </p:nvSpPr>
            <p:spPr>
              <a:xfrm>
                <a:off x="0" y="0"/>
                <a:ext cx="9601200" cy="1216800"/>
              </a:xfrm>
              <a:prstGeom prst="roundRect">
                <a:avLst>
                  <a:gd name="adj" fmla="val 16667"/>
                </a:avLst>
              </a:prstGeom>
              <a:solidFill>
                <a:srgbClr val="D1DDD2"/>
              </a:solidFill>
              <a:ln w="34925" cap="flat">
                <a:solidFill>
                  <a:srgbClr val="EFEDE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THE TWELVE STEPS AND TWELVE TRADITIONS OF OVEREATERS ANONYMOUS which provides the framework for physical, emotional and spiritual  recovery."/>
              <p:cNvSpPr/>
              <p:nvPr/>
            </p:nvSpPr>
            <p:spPr>
              <a:xfrm>
                <a:off x="59399" y="608400"/>
                <a:ext cx="94824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defRPr b="1" sz="2200">
                    <a:solidFill>
                      <a:srgbClr val="0070C0"/>
                    </a:solidFill>
                  </a:defRPr>
                </a:pPr>
                <a:r>
                  <a:t>THE TWELVE STEPS AND TWELVE TRADITIONS OF OVEREATERS ANONYMOUS</a:t>
                </a:r>
                <a:r>
                  <a:rPr sz="2000">
                    <a:solidFill>
                      <a:srgbClr val="FFFFFF"/>
                    </a:solidFill>
                  </a:rPr>
                  <a:t> </a:t>
                </a:r>
                <a:r>
                  <a:rPr sz="2000">
                    <a:solidFill>
                      <a:srgbClr val="4758FF"/>
                    </a:solidFill>
                  </a:rPr>
                  <a:t>which </a:t>
                </a:r>
                <a:r>
                  <a:t>provides the framework for physical, emotional and spiritual  recovery.</a:t>
                </a:r>
              </a:p>
            </p:txBody>
          </p:sp>
        </p:grpSp>
        <p:grpSp>
          <p:nvGrpSpPr>
            <p:cNvPr id="139" name="Group"/>
            <p:cNvGrpSpPr/>
            <p:nvPr/>
          </p:nvGrpSpPr>
          <p:grpSpPr>
            <a:xfrm>
              <a:off x="0" y="0"/>
              <a:ext cx="9601200" cy="1216800"/>
              <a:chOff x="0" y="0"/>
              <a:chExt cx="9601200" cy="1216799"/>
            </a:xfrm>
          </p:grpSpPr>
          <p:sp>
            <p:nvSpPr>
              <p:cNvPr id="137" name="Rounded Rectangle"/>
              <p:cNvSpPr/>
              <p:nvPr/>
            </p:nvSpPr>
            <p:spPr>
              <a:xfrm>
                <a:off x="0" y="0"/>
                <a:ext cx="9601200" cy="1216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4925" cap="flat">
                <a:solidFill>
                  <a:srgbClr val="EFEDE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8" name="At our MEETINGS we offer FELLOWSHIP as we share our experience, strength, and hope while we carry the message of recovery."/>
              <p:cNvSpPr/>
              <p:nvPr/>
            </p:nvSpPr>
            <p:spPr>
              <a:xfrm>
                <a:off x="59399" y="608400"/>
                <a:ext cx="94824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r>
                  <a:t>At our </a:t>
                </a:r>
                <a:r>
                  <a:rPr b="1">
                    <a:solidFill>
                      <a:srgbClr val="0070C0"/>
                    </a:solidFill>
                  </a:rPr>
                  <a:t>MEETINGS </a:t>
                </a:r>
                <a:r>
                  <a:t>we offer </a:t>
                </a:r>
                <a:r>
                  <a:rPr b="1">
                    <a:solidFill>
                      <a:srgbClr val="0070C0"/>
                    </a:solidFill>
                  </a:rPr>
                  <a:t>FELLOWSHIP</a:t>
                </a:r>
                <a:r>
                  <a:t> as we share our experience, strength, and hope while we carry the message of recovery.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4800">
                <a:solidFill>
                  <a:srgbClr val="0070C0"/>
                </a:solidFill>
              </a:defRPr>
            </a:lvl1pPr>
          </a:lstStyle>
          <a:p>
            <a:pPr/>
            <a:r>
              <a:t>How do OA members benefit?</a:t>
            </a:r>
          </a:p>
        </p:txBody>
      </p:sp>
      <p:grpSp>
        <p:nvGrpSpPr>
          <p:cNvPr id="158" name="Content Placeholder 2"/>
          <p:cNvGrpSpPr/>
          <p:nvPr/>
        </p:nvGrpSpPr>
        <p:grpSpPr>
          <a:xfrm>
            <a:off x="1769149" y="2287960"/>
            <a:ext cx="8806100" cy="3720822"/>
            <a:chOff x="0" y="0"/>
            <a:chExt cx="8806100" cy="3720821"/>
          </a:xfrm>
        </p:grpSpPr>
        <p:grpSp>
          <p:nvGrpSpPr>
            <p:cNvPr id="145" name="Group"/>
            <p:cNvGrpSpPr/>
            <p:nvPr/>
          </p:nvGrpSpPr>
          <p:grpSpPr>
            <a:xfrm>
              <a:off x="0" y="0"/>
              <a:ext cx="2751907" cy="1651144"/>
              <a:chOff x="0" y="0"/>
              <a:chExt cx="2751906" cy="1651143"/>
            </a:xfrm>
          </p:grpSpPr>
          <p:sp>
            <p:nvSpPr>
              <p:cNvPr id="143" name="Rectangle"/>
              <p:cNvSpPr/>
              <p:nvPr/>
            </p:nvSpPr>
            <p:spPr>
              <a:xfrm>
                <a:off x="-1" y="-1"/>
                <a:ext cx="2751908" cy="1651145"/>
              </a:xfrm>
              <a:prstGeom prst="rect">
                <a:avLst/>
              </a:prstGeom>
              <a:solidFill>
                <a:schemeClr val="accent2"/>
              </a:solidFill>
              <a:ln w="349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Unconditional acceptance, anonymity and support  at OA meetings"/>
              <p:cNvSpPr txBox="1"/>
              <p:nvPr/>
            </p:nvSpPr>
            <p:spPr>
              <a:xfrm>
                <a:off x="0" y="56637"/>
                <a:ext cx="2751907" cy="15378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0070C0"/>
                    </a:solidFill>
                  </a:defRPr>
                </a:pPr>
                <a:r>
                  <a:t>Unconditional acceptance, anonymity and support  </a:t>
                </a:r>
                <a:r>
                  <a:rPr sz="1900">
                    <a:solidFill>
                      <a:srgbClr val="FFFFFF"/>
                    </a:solidFill>
                  </a:rPr>
                  <a:t>at OA meetings</a:t>
                </a:r>
              </a:p>
            </p:txBody>
          </p:sp>
        </p:grpSp>
        <p:grpSp>
          <p:nvGrpSpPr>
            <p:cNvPr id="148" name="Group"/>
            <p:cNvGrpSpPr/>
            <p:nvPr/>
          </p:nvGrpSpPr>
          <p:grpSpPr>
            <a:xfrm>
              <a:off x="3027096" y="0"/>
              <a:ext cx="2751908" cy="1651144"/>
              <a:chOff x="0" y="0"/>
              <a:chExt cx="2751906" cy="1651143"/>
            </a:xfrm>
          </p:grpSpPr>
          <p:sp>
            <p:nvSpPr>
              <p:cNvPr id="146" name="Rectangle"/>
              <p:cNvSpPr/>
              <p:nvPr/>
            </p:nvSpPr>
            <p:spPr>
              <a:xfrm>
                <a:off x="-1" y="-1"/>
                <a:ext cx="2751908" cy="1651145"/>
              </a:xfrm>
              <a:prstGeom prst="rect">
                <a:avLst/>
              </a:prstGeom>
              <a:solidFill>
                <a:srgbClr val="C5BD99"/>
              </a:solidFill>
              <a:ln w="349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The principles embodied in the Twelve Steps, which, when applied, lead to recovery."/>
              <p:cNvSpPr txBox="1"/>
              <p:nvPr/>
            </p:nvSpPr>
            <p:spPr>
              <a:xfrm>
                <a:off x="0" y="50465"/>
                <a:ext cx="2751907" cy="1550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t>The </a:t>
                </a:r>
                <a:r>
                  <a:rPr>
                    <a:solidFill>
                      <a:srgbClr val="0070C0"/>
                    </a:solidFill>
                  </a:rPr>
                  <a:t>principles</a:t>
                </a:r>
                <a:r>
                  <a:t> embodied in the Twelve Steps, which, when applied, lead to recovery.</a:t>
                </a:r>
              </a:p>
            </p:txBody>
          </p:sp>
        </p:grpSp>
        <p:grpSp>
          <p:nvGrpSpPr>
            <p:cNvPr id="151" name="Group"/>
            <p:cNvGrpSpPr/>
            <p:nvPr/>
          </p:nvGrpSpPr>
          <p:grpSpPr>
            <a:xfrm>
              <a:off x="6054194" y="0"/>
              <a:ext cx="2751907" cy="1651144"/>
              <a:chOff x="0" y="0"/>
              <a:chExt cx="2751906" cy="1651143"/>
            </a:xfrm>
          </p:grpSpPr>
          <p:sp>
            <p:nvSpPr>
              <p:cNvPr id="149" name="Rectangle"/>
              <p:cNvSpPr/>
              <p:nvPr/>
            </p:nvSpPr>
            <p:spPr>
              <a:xfrm>
                <a:off x="-1" y="-1"/>
                <a:ext cx="2751908" cy="1651145"/>
              </a:xfrm>
              <a:prstGeom prst="rect">
                <a:avLst/>
              </a:prstGeom>
              <a:solidFill>
                <a:schemeClr val="accent4"/>
              </a:solidFill>
              <a:ln w="349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0" name="An interior change comes about through working the Twelve Steps,"/>
              <p:cNvSpPr txBox="1"/>
              <p:nvPr/>
            </p:nvSpPr>
            <p:spPr>
              <a:xfrm>
                <a:off x="0" y="187980"/>
                <a:ext cx="2751907" cy="12751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t>An </a:t>
                </a:r>
                <a:r>
                  <a:rPr>
                    <a:solidFill>
                      <a:srgbClr val="0070C0"/>
                    </a:solidFill>
                  </a:rPr>
                  <a:t>interior change </a:t>
                </a:r>
                <a:r>
                  <a:t>comes about through working the Twelve Steps, </a:t>
                </a:r>
              </a:p>
            </p:txBody>
          </p:sp>
        </p:grpSp>
        <p:grpSp>
          <p:nvGrpSpPr>
            <p:cNvPr id="154" name="Group"/>
            <p:cNvGrpSpPr/>
            <p:nvPr/>
          </p:nvGrpSpPr>
          <p:grpSpPr>
            <a:xfrm>
              <a:off x="1513549" y="1782991"/>
              <a:ext cx="2751907" cy="1937831"/>
              <a:chOff x="0" y="0"/>
              <a:chExt cx="2751906" cy="1937829"/>
            </a:xfrm>
          </p:grpSpPr>
          <p:sp>
            <p:nvSpPr>
              <p:cNvPr id="152" name="Rectangle"/>
              <p:cNvSpPr/>
              <p:nvPr/>
            </p:nvSpPr>
            <p:spPr>
              <a:xfrm>
                <a:off x="0" y="143343"/>
                <a:ext cx="2751907" cy="1651144"/>
              </a:xfrm>
              <a:prstGeom prst="rect">
                <a:avLst/>
              </a:prstGeom>
              <a:solidFill>
                <a:srgbClr val="ADC7D6"/>
              </a:solidFill>
              <a:ln w="349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Relief from the obsession associated with our eating disorder"/>
              <p:cNvSpPr txBox="1"/>
              <p:nvPr/>
            </p:nvSpPr>
            <p:spPr>
              <a:xfrm>
                <a:off x="0" y="-1"/>
                <a:ext cx="2751907" cy="1937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b="1" sz="2500">
                    <a:solidFill>
                      <a:srgbClr val="0070C0"/>
                    </a:solidFill>
                  </a:defRPr>
                </a:pPr>
                <a:r>
                  <a:t>Relief from the obsession </a:t>
                </a:r>
                <a:r>
                  <a:rPr b="0">
                    <a:solidFill>
                      <a:srgbClr val="FFFFFF"/>
                    </a:solidFill>
                  </a:rPr>
                  <a:t>associated with our eating disorder</a:t>
                </a:r>
              </a:p>
            </p:txBody>
          </p:sp>
        </p:grpSp>
        <p:grpSp>
          <p:nvGrpSpPr>
            <p:cNvPr id="157" name="Group"/>
            <p:cNvGrpSpPr/>
            <p:nvPr/>
          </p:nvGrpSpPr>
          <p:grpSpPr>
            <a:xfrm>
              <a:off x="4540646" y="1926335"/>
              <a:ext cx="2751907" cy="1651144"/>
              <a:chOff x="0" y="0"/>
              <a:chExt cx="2751906" cy="1651143"/>
            </a:xfrm>
          </p:grpSpPr>
          <p:sp>
            <p:nvSpPr>
              <p:cNvPr id="155" name="Rectangle"/>
              <p:cNvSpPr/>
              <p:nvPr/>
            </p:nvSpPr>
            <p:spPr>
              <a:xfrm>
                <a:off x="-1" y="-1"/>
                <a:ext cx="2751908" cy="1651145"/>
              </a:xfrm>
              <a:prstGeom prst="rect">
                <a:avLst/>
              </a:prstGeom>
              <a:solidFill>
                <a:schemeClr val="accent6"/>
              </a:solidFill>
              <a:ln w="349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6" name="A new way of life one day at a time"/>
              <p:cNvSpPr txBox="1"/>
              <p:nvPr/>
            </p:nvSpPr>
            <p:spPr>
              <a:xfrm>
                <a:off x="0" y="372356"/>
                <a:ext cx="2751907" cy="906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b="1" sz="2500">
                    <a:solidFill>
                      <a:srgbClr val="0070C0"/>
                    </a:solidFill>
                  </a:defRPr>
                </a:pPr>
                <a:r>
                  <a:t>A new way of life </a:t>
                </a:r>
                <a:r>
                  <a:rPr b="0">
                    <a:solidFill>
                      <a:srgbClr val="FFFFFF"/>
                    </a:solidFill>
                  </a:rPr>
                  <a:t>one day at a time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D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Title 1"/>
          <p:cNvSpPr txBox="1"/>
          <p:nvPr>
            <p:ph type="title"/>
          </p:nvPr>
        </p:nvSpPr>
        <p:spPr>
          <a:xfrm>
            <a:off x="640079" y="639703"/>
            <a:ext cx="3299580" cy="5577842"/>
          </a:xfrm>
          <a:prstGeom prst="rect">
            <a:avLst/>
          </a:prstGeom>
        </p:spPr>
        <p:txBody>
          <a:bodyPr anchor="ctr"/>
          <a:lstStyle>
            <a:lvl1pPr algn="ctr">
              <a:defRPr b="1" sz="4800">
                <a:solidFill>
                  <a:srgbClr val="0070C0"/>
                </a:solidFill>
              </a:defRPr>
            </a:lvl1pPr>
          </a:lstStyle>
          <a:p>
            <a:pPr/>
            <a:r>
              <a:t>What can I expect at an OA meeting?</a:t>
            </a:r>
          </a:p>
        </p:txBody>
      </p:sp>
      <p:grpSp>
        <p:nvGrpSpPr>
          <p:cNvPr id="183" name="Content Placeholder 2"/>
          <p:cNvGrpSpPr/>
          <p:nvPr/>
        </p:nvGrpSpPr>
        <p:grpSpPr>
          <a:xfrm>
            <a:off x="4509025" y="835161"/>
            <a:ext cx="6646556" cy="5501635"/>
            <a:chOff x="0" y="0"/>
            <a:chExt cx="6646554" cy="5501634"/>
          </a:xfrm>
        </p:grpSpPr>
        <p:sp>
          <p:nvSpPr>
            <p:cNvPr id="162" name="Rounded Rectangle"/>
            <p:cNvSpPr/>
            <p:nvPr/>
          </p:nvSpPr>
          <p:spPr>
            <a:xfrm>
              <a:off x="0" y="0"/>
              <a:ext cx="6506304" cy="58263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63" name="Square"/>
            <p:cNvSpPr/>
            <p:nvPr/>
          </p:nvSpPr>
          <p:spPr>
            <a:xfrm>
              <a:off x="176246" y="134116"/>
              <a:ext cx="320763" cy="320449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64" name="Love and understanding."/>
            <p:cNvSpPr/>
            <p:nvPr/>
          </p:nvSpPr>
          <p:spPr>
            <a:xfrm>
              <a:off x="853946" y="330756"/>
              <a:ext cx="579260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70" tIns="69370" rIns="69370" bIns="69370" numCol="1" anchor="ctr">
              <a:spAutoFit/>
            </a:bodyPr>
            <a:lstStyle/>
            <a:p>
              <a:pPr defTabSz="889000">
                <a:spcBef>
                  <a:spcPts val="800"/>
                </a:spcBef>
                <a:defRPr sz="2000" u="sng">
                  <a:solidFill>
                    <a:srgbClr val="191B0E"/>
                  </a:solidFill>
                </a:defRPr>
              </a:pPr>
              <a:r>
                <a:rPr u="none"/>
                <a:t>Love and understanding.</a:t>
              </a:r>
              <a:r>
                <a:t> </a:t>
              </a:r>
            </a:p>
          </p:txBody>
        </p:sp>
        <p:sp>
          <p:nvSpPr>
            <p:cNvPr id="165" name="Rounded Rectangle"/>
            <p:cNvSpPr/>
            <p:nvPr/>
          </p:nvSpPr>
          <p:spPr>
            <a:xfrm>
              <a:off x="0" y="822353"/>
              <a:ext cx="6506304" cy="58263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66" name="Square"/>
            <p:cNvSpPr/>
            <p:nvPr/>
          </p:nvSpPr>
          <p:spPr>
            <a:xfrm>
              <a:off x="176246" y="953445"/>
              <a:ext cx="320763" cy="320449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67" name="An invitation, if your wish, to introduce yourself."/>
            <p:cNvSpPr/>
            <p:nvPr/>
          </p:nvSpPr>
          <p:spPr>
            <a:xfrm>
              <a:off x="673254" y="1150085"/>
              <a:ext cx="57926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70" tIns="69370" rIns="69370" bIns="69370" numCol="1" anchor="ctr">
              <a:spAutoFit/>
            </a:bodyPr>
            <a:lstStyle/>
            <a:p>
              <a:pPr defTabSz="889000">
                <a:spcBef>
                  <a:spcPts val="800"/>
                </a:spcBef>
                <a:defRPr sz="2000">
                  <a:solidFill>
                    <a:srgbClr val="191B0E"/>
                  </a:solidFill>
                </a:defRPr>
              </a:pPr>
              <a:r>
                <a:t>An invitation</a:t>
              </a:r>
              <a:r>
                <a:rPr u="sng"/>
                <a:t>,</a:t>
              </a:r>
              <a:r>
                <a:t> if your wish, to introduce yourself.</a:t>
              </a:r>
            </a:p>
          </p:txBody>
        </p:sp>
        <p:sp>
          <p:nvSpPr>
            <p:cNvPr id="168" name="Rounded Rectangle"/>
            <p:cNvSpPr/>
            <p:nvPr/>
          </p:nvSpPr>
          <p:spPr>
            <a:xfrm>
              <a:off x="0" y="1641682"/>
              <a:ext cx="6506304" cy="58263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69" name="Square"/>
            <p:cNvSpPr/>
            <p:nvPr/>
          </p:nvSpPr>
          <p:spPr>
            <a:xfrm>
              <a:off x="176246" y="1772776"/>
              <a:ext cx="320763" cy="320449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70" name="A meeting in which you hear members share their experience, strength and hope"/>
            <p:cNvSpPr/>
            <p:nvPr/>
          </p:nvSpPr>
          <p:spPr>
            <a:xfrm>
              <a:off x="673254" y="1969414"/>
              <a:ext cx="57926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70" tIns="69370" rIns="69370" bIns="69370" numCol="1" anchor="ctr">
              <a:spAutoFit/>
            </a:bodyPr>
            <a:lstStyle/>
            <a:p>
              <a:pPr defTabSz="889000">
                <a:spcBef>
                  <a:spcPts val="800"/>
                </a:spcBef>
                <a:defRPr sz="2000">
                  <a:solidFill>
                    <a:srgbClr val="191B0E"/>
                  </a:solidFill>
                </a:defRPr>
              </a:pPr>
              <a:r>
                <a:t>A meeting </a:t>
              </a:r>
              <a:r>
                <a:rPr u="sng"/>
                <a:t>i</a:t>
              </a:r>
              <a:r>
                <a:t>n which you hear members share their experience, strength and hope</a:t>
              </a:r>
            </a:p>
          </p:txBody>
        </p:sp>
        <p:sp>
          <p:nvSpPr>
            <p:cNvPr id="171" name="Rounded Rectangle"/>
            <p:cNvSpPr/>
            <p:nvPr/>
          </p:nvSpPr>
          <p:spPr>
            <a:xfrm>
              <a:off x="0" y="2470112"/>
              <a:ext cx="6506304" cy="582635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72" name="Square"/>
            <p:cNvSpPr/>
            <p:nvPr/>
          </p:nvSpPr>
          <p:spPr>
            <a:xfrm>
              <a:off x="176246" y="2592104"/>
              <a:ext cx="320763" cy="320449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73" name="Reading from program literature"/>
            <p:cNvSpPr/>
            <p:nvPr/>
          </p:nvSpPr>
          <p:spPr>
            <a:xfrm>
              <a:off x="673254" y="2788744"/>
              <a:ext cx="57926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70" tIns="69370" rIns="69370" bIns="69370" numCol="1" anchor="ctr">
              <a:spAutoFit/>
            </a:bodyPr>
            <a:lstStyle>
              <a:lvl1pPr defTabSz="889000">
                <a:spcBef>
                  <a:spcPts val="800"/>
                </a:spcBef>
                <a:defRPr sz="2000">
                  <a:solidFill>
                    <a:srgbClr val="191B0E"/>
                  </a:solidFill>
                </a:defRPr>
              </a:lvl1pPr>
            </a:lstStyle>
            <a:p>
              <a:pPr/>
              <a:r>
                <a:t>Reading from program literature</a:t>
              </a:r>
            </a:p>
          </p:txBody>
        </p:sp>
        <p:sp>
          <p:nvSpPr>
            <p:cNvPr id="174" name="Rounded Rectangle"/>
            <p:cNvSpPr/>
            <p:nvPr/>
          </p:nvSpPr>
          <p:spPr>
            <a:xfrm>
              <a:off x="0" y="3280341"/>
              <a:ext cx="6506304" cy="58263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75" name="Square"/>
            <p:cNvSpPr/>
            <p:nvPr/>
          </p:nvSpPr>
          <p:spPr>
            <a:xfrm>
              <a:off x="176246" y="3411434"/>
              <a:ext cx="320763" cy="320449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76" name="An opportunity to talk to individual members after the meeting"/>
            <p:cNvSpPr/>
            <p:nvPr/>
          </p:nvSpPr>
          <p:spPr>
            <a:xfrm>
              <a:off x="673254" y="3598154"/>
              <a:ext cx="57926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70" tIns="69370" rIns="69370" bIns="69370" numCol="1" anchor="ctr">
              <a:spAutoFit/>
            </a:bodyPr>
            <a:lstStyle/>
            <a:p>
              <a:pPr defTabSz="889000">
                <a:spcBef>
                  <a:spcPts val="800"/>
                </a:spcBef>
                <a:defRPr sz="2000">
                  <a:solidFill>
                    <a:srgbClr val="191B0E"/>
                  </a:solidFill>
                </a:defRPr>
              </a:pPr>
              <a:r>
                <a:t>An opportunity to talk to individual members after</a:t>
              </a:r>
              <a:r>
                <a:rPr u="sng"/>
                <a:t> </a:t>
              </a:r>
              <a:r>
                <a:t>the meeting</a:t>
              </a:r>
            </a:p>
          </p:txBody>
        </p:sp>
        <p:sp>
          <p:nvSpPr>
            <p:cNvPr id="177" name="Rounded Rectangle"/>
            <p:cNvSpPr/>
            <p:nvPr/>
          </p:nvSpPr>
          <p:spPr>
            <a:xfrm>
              <a:off x="0" y="4099671"/>
              <a:ext cx="6506304" cy="58263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78" name="Square"/>
            <p:cNvSpPr/>
            <p:nvPr/>
          </p:nvSpPr>
          <p:spPr>
            <a:xfrm>
              <a:off x="176246" y="4230763"/>
              <a:ext cx="320763" cy="320449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79" name="Confidence that your presence in the room and what you share there will remain there"/>
            <p:cNvSpPr/>
            <p:nvPr/>
          </p:nvSpPr>
          <p:spPr>
            <a:xfrm>
              <a:off x="673254" y="4390988"/>
              <a:ext cx="57926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70" tIns="69370" rIns="69370" bIns="69370" numCol="1" anchor="ctr">
              <a:spAutoFit/>
            </a:bodyPr>
            <a:lstStyle>
              <a:lvl1pPr defTabSz="889000">
                <a:spcBef>
                  <a:spcPts val="800"/>
                </a:spcBef>
                <a:defRPr sz="2000">
                  <a:solidFill>
                    <a:srgbClr val="191B0E"/>
                  </a:solidFill>
                </a:defRPr>
              </a:lvl1pPr>
            </a:lstStyle>
            <a:p>
              <a:pPr/>
              <a:r>
                <a:t>Confidence that your presence in the room and what you share there will remain there</a:t>
              </a:r>
            </a:p>
          </p:txBody>
        </p:sp>
        <p:sp>
          <p:nvSpPr>
            <p:cNvPr id="180" name="Rounded Rectangle"/>
            <p:cNvSpPr/>
            <p:nvPr/>
          </p:nvSpPr>
          <p:spPr>
            <a:xfrm>
              <a:off x="0" y="4919000"/>
              <a:ext cx="6506304" cy="58263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81" name="Square"/>
            <p:cNvSpPr/>
            <p:nvPr/>
          </p:nvSpPr>
          <p:spPr>
            <a:xfrm>
              <a:off x="176246" y="5050093"/>
              <a:ext cx="320763" cy="320449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4000"/>
                </a:lnSpc>
                <a:spcBef>
                  <a:spcPts val="1000"/>
                </a:spcBef>
                <a:defRPr sz="2000">
                  <a:solidFill>
                    <a:srgbClr val="191B0E"/>
                  </a:solidFill>
                </a:defRPr>
              </a:pPr>
            </a:p>
          </p:txBody>
        </p:sp>
        <p:sp>
          <p:nvSpPr>
            <p:cNvPr id="182" name="Hope that the OA program can work for you"/>
            <p:cNvSpPr/>
            <p:nvPr/>
          </p:nvSpPr>
          <p:spPr>
            <a:xfrm>
              <a:off x="673254" y="5246732"/>
              <a:ext cx="57926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70" tIns="69370" rIns="69370" bIns="69370" numCol="1" anchor="ctr">
              <a:spAutoFit/>
            </a:bodyPr>
            <a:lstStyle/>
            <a:p>
              <a:pPr defTabSz="889000">
                <a:spcBef>
                  <a:spcPts val="800"/>
                </a:spcBef>
                <a:defRPr sz="2000" u="sng">
                  <a:solidFill>
                    <a:srgbClr val="191B0E"/>
                  </a:solidFill>
                </a:defRPr>
              </a:pPr>
              <a:r>
                <a:rPr u="none"/>
                <a:t>Hope </a:t>
              </a:r>
              <a:r>
                <a:t>t</a:t>
              </a:r>
              <a:r>
                <a:rPr u="none"/>
                <a:t>hat the OA program can work for you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4800">
                <a:solidFill>
                  <a:srgbClr val="0070C0"/>
                </a:solidFill>
              </a:defRPr>
            </a:lvl1pPr>
          </a:lstStyle>
          <a:p>
            <a:pPr/>
            <a:r>
              <a:t>Experience, Strength, Hope</a:t>
            </a:r>
          </a:p>
        </p:txBody>
      </p:sp>
      <p:pic>
        <p:nvPicPr>
          <p:cNvPr id="18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556950"/>
            <a:ext cx="9008076" cy="4615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92" name="Picture 1"/>
          <p:cNvGrpSpPr/>
          <p:nvPr/>
        </p:nvGrpSpPr>
        <p:grpSpPr>
          <a:xfrm>
            <a:off x="0" y="-227510"/>
            <a:ext cx="13004800" cy="9753601"/>
            <a:chOff x="0" y="0"/>
            <a:chExt cx="13004800" cy="9753600"/>
          </a:xfrm>
        </p:grpSpPr>
        <p:sp>
          <p:nvSpPr>
            <p:cNvPr id="190" name="Rectangle"/>
            <p:cNvSpPr/>
            <p:nvPr/>
          </p:nvSpPr>
          <p:spPr>
            <a:xfrm>
              <a:off x="0" y="0"/>
              <a:ext cx="13004800" cy="9753600"/>
            </a:xfrm>
            <a:prstGeom prst="rect">
              <a:avLst/>
            </a:prstGeom>
            <a:solidFill>
              <a:srgbClr val="FAF2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91" name="image17.png" descr="image1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975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>
            <p:ph type="title"/>
          </p:nvPr>
        </p:nvSpPr>
        <p:spPr>
          <a:xfrm>
            <a:off x="1371600" y="685800"/>
            <a:ext cx="9601200" cy="1130644"/>
          </a:xfrm>
          <a:prstGeom prst="rect">
            <a:avLst/>
          </a:prstGeom>
        </p:spPr>
        <p:txBody>
          <a:bodyPr/>
          <a:lstStyle>
            <a:lvl1pPr algn="ctr">
              <a:defRPr b="1" sz="4800">
                <a:solidFill>
                  <a:srgbClr val="0070C0"/>
                </a:solidFill>
              </a:defRPr>
            </a:lvl1pPr>
          </a:lstStyle>
          <a:p>
            <a:pPr/>
            <a:r>
              <a:t>How do I get Started?</a:t>
            </a:r>
          </a:p>
        </p:txBody>
      </p:sp>
      <p:grpSp>
        <p:nvGrpSpPr>
          <p:cNvPr id="231" name="Content Placeholder 2"/>
          <p:cNvGrpSpPr/>
          <p:nvPr/>
        </p:nvGrpSpPr>
        <p:grpSpPr>
          <a:xfrm>
            <a:off x="1371600" y="2718208"/>
            <a:ext cx="9577310" cy="2974884"/>
            <a:chOff x="0" y="0"/>
            <a:chExt cx="9577309" cy="2974882"/>
          </a:xfrm>
        </p:grpSpPr>
        <p:grpSp>
          <p:nvGrpSpPr>
            <p:cNvPr id="197" name="Group"/>
            <p:cNvGrpSpPr/>
            <p:nvPr/>
          </p:nvGrpSpPr>
          <p:grpSpPr>
            <a:xfrm>
              <a:off x="0" y="37247"/>
              <a:ext cx="1635288" cy="542634"/>
              <a:chOff x="0" y="0"/>
              <a:chExt cx="1635287" cy="542633"/>
            </a:xfrm>
          </p:grpSpPr>
          <p:sp>
            <p:nvSpPr>
              <p:cNvPr id="195" name="Chevron"/>
              <p:cNvSpPr/>
              <p:nvPr/>
            </p:nvSpPr>
            <p:spPr>
              <a:xfrm>
                <a:off x="0" y="26023"/>
                <a:ext cx="1635288" cy="490587"/>
              </a:xfrm>
              <a:prstGeom prst="chevron">
                <a:avLst>
                  <a:gd name="adj" fmla="val 30000"/>
                </a:avLst>
              </a:prstGeom>
              <a:solidFill>
                <a:schemeClr val="accent1"/>
              </a:solidFill>
              <a:ln w="349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6" name="Visit"/>
              <p:cNvSpPr txBox="1"/>
              <p:nvPr/>
            </p:nvSpPr>
            <p:spPr>
              <a:xfrm>
                <a:off x="147175" y="-1"/>
                <a:ext cx="1340937" cy="5426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573" tIns="60573" rIns="60573" bIns="60573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b="1"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Visit</a:t>
                </a:r>
              </a:p>
            </p:txBody>
          </p:sp>
        </p:grpSp>
        <p:grpSp>
          <p:nvGrpSpPr>
            <p:cNvPr id="200" name="Group"/>
            <p:cNvGrpSpPr/>
            <p:nvPr/>
          </p:nvGrpSpPr>
          <p:grpSpPr>
            <a:xfrm>
              <a:off x="5145" y="516788"/>
              <a:ext cx="1488113" cy="2173992"/>
              <a:chOff x="0" y="0"/>
              <a:chExt cx="1488111" cy="2173990"/>
            </a:xfrm>
          </p:grpSpPr>
          <p:sp>
            <p:nvSpPr>
              <p:cNvPr id="198" name="Rectangle"/>
              <p:cNvSpPr/>
              <p:nvPr/>
            </p:nvSpPr>
            <p:spPr>
              <a:xfrm>
                <a:off x="-1" y="0"/>
                <a:ext cx="1488113" cy="2173991"/>
              </a:xfrm>
              <a:prstGeom prst="rect">
                <a:avLst/>
              </a:prstGeom>
              <a:solidFill>
                <a:srgbClr val="C9DAE4">
                  <a:alpha val="90000"/>
                </a:srgbClr>
              </a:solidFill>
              <a:ln w="34925" cap="flat">
                <a:solidFill>
                  <a:srgbClr val="DADAD8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pPr>
              </a:p>
            </p:txBody>
          </p:sp>
          <p:sp>
            <p:nvSpPr>
              <p:cNvPr id="199" name="Visit the OA website: oa.org."/>
              <p:cNvSpPr txBox="1"/>
              <p:nvPr/>
            </p:nvSpPr>
            <p:spPr>
              <a:xfrm>
                <a:off x="0" y="0"/>
                <a:ext cx="1488112" cy="13579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7593" tIns="117593" rIns="117593" bIns="117593" numCol="1" anchor="t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lvl1pPr>
              </a:lstStyle>
              <a:p>
                <a:pPr/>
                <a:r>
                  <a:t>Visit the OA website: oa.org.</a:t>
                </a:r>
              </a:p>
            </p:txBody>
          </p:sp>
        </p:grpSp>
        <p:grpSp>
          <p:nvGrpSpPr>
            <p:cNvPr id="203" name="Group"/>
            <p:cNvGrpSpPr/>
            <p:nvPr/>
          </p:nvGrpSpPr>
          <p:grpSpPr>
            <a:xfrm>
              <a:off x="1592521" y="0"/>
              <a:ext cx="1635288" cy="542992"/>
              <a:chOff x="0" y="0"/>
              <a:chExt cx="1635287" cy="542991"/>
            </a:xfrm>
          </p:grpSpPr>
          <p:sp>
            <p:nvSpPr>
              <p:cNvPr id="201" name="Chevron"/>
              <p:cNvSpPr/>
              <p:nvPr/>
            </p:nvSpPr>
            <p:spPr>
              <a:xfrm>
                <a:off x="0" y="26202"/>
                <a:ext cx="1635288" cy="490587"/>
              </a:xfrm>
              <a:prstGeom prst="chevron">
                <a:avLst>
                  <a:gd name="adj" fmla="val 30000"/>
                </a:avLst>
              </a:prstGeom>
              <a:solidFill>
                <a:schemeClr val="accent1"/>
              </a:solidFill>
              <a:ln w="349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2" name="Take"/>
              <p:cNvSpPr txBox="1"/>
              <p:nvPr/>
            </p:nvSpPr>
            <p:spPr>
              <a:xfrm>
                <a:off x="147175" y="0"/>
                <a:ext cx="1340936" cy="542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573" tIns="60573" rIns="60573" bIns="60573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Take</a:t>
                </a:r>
              </a:p>
            </p:txBody>
          </p:sp>
        </p:grpSp>
        <p:grpSp>
          <p:nvGrpSpPr>
            <p:cNvPr id="206" name="Group"/>
            <p:cNvGrpSpPr/>
            <p:nvPr/>
          </p:nvGrpSpPr>
          <p:grpSpPr>
            <a:xfrm>
              <a:off x="1641956" y="533376"/>
              <a:ext cx="1488112" cy="2183064"/>
              <a:chOff x="0" y="0"/>
              <a:chExt cx="1488111" cy="2183063"/>
            </a:xfrm>
          </p:grpSpPr>
          <p:sp>
            <p:nvSpPr>
              <p:cNvPr id="204" name="Rectangle"/>
              <p:cNvSpPr/>
              <p:nvPr/>
            </p:nvSpPr>
            <p:spPr>
              <a:xfrm>
                <a:off x="0" y="0"/>
                <a:ext cx="1488112" cy="2173991"/>
              </a:xfrm>
              <a:prstGeom prst="rect">
                <a:avLst/>
              </a:prstGeom>
              <a:solidFill>
                <a:srgbClr val="DADAD8">
                  <a:alpha val="90000"/>
                </a:srgbClr>
              </a:solidFill>
              <a:ln w="34925" cap="flat">
                <a:solidFill>
                  <a:srgbClr val="DADAD8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pPr>
              </a:p>
            </p:txBody>
          </p:sp>
          <p:sp>
            <p:nvSpPr>
              <p:cNvPr id="205" name="Take the Fifteen Questions quiz  (https://oa.org/quiz/)"/>
              <p:cNvSpPr txBox="1"/>
              <p:nvPr/>
            </p:nvSpPr>
            <p:spPr>
              <a:xfrm>
                <a:off x="0" y="0"/>
                <a:ext cx="1488112" cy="21830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7593" tIns="117593" rIns="117593" bIns="117593" numCol="1" anchor="t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lvl1pPr>
              </a:lstStyle>
              <a:p>
                <a:pPr/>
                <a:r>
                  <a:t>Take the Fifteen Questions quiz  (https://oa.org/quiz/)</a:t>
                </a:r>
              </a:p>
            </p:txBody>
          </p:sp>
        </p:grpSp>
        <p:grpSp>
          <p:nvGrpSpPr>
            <p:cNvPr id="209" name="Group"/>
            <p:cNvGrpSpPr/>
            <p:nvPr/>
          </p:nvGrpSpPr>
          <p:grpSpPr>
            <a:xfrm>
              <a:off x="3179896" y="0"/>
              <a:ext cx="1635288" cy="542992"/>
              <a:chOff x="0" y="0"/>
              <a:chExt cx="1635287" cy="542991"/>
            </a:xfrm>
          </p:grpSpPr>
          <p:sp>
            <p:nvSpPr>
              <p:cNvPr id="207" name="Chevron"/>
              <p:cNvSpPr/>
              <p:nvPr/>
            </p:nvSpPr>
            <p:spPr>
              <a:xfrm>
                <a:off x="0" y="26202"/>
                <a:ext cx="1635288" cy="490587"/>
              </a:xfrm>
              <a:prstGeom prst="chevron">
                <a:avLst>
                  <a:gd name="adj" fmla="val 30000"/>
                </a:avLst>
              </a:prstGeom>
              <a:solidFill>
                <a:schemeClr val="accent1"/>
              </a:solidFill>
              <a:ln w="349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8" name="Find"/>
              <p:cNvSpPr txBox="1"/>
              <p:nvPr/>
            </p:nvSpPr>
            <p:spPr>
              <a:xfrm>
                <a:off x="147175" y="0"/>
                <a:ext cx="1340936" cy="542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573" tIns="60573" rIns="60573" bIns="60573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Find</a:t>
                </a:r>
              </a:p>
            </p:txBody>
          </p:sp>
        </p:grpSp>
        <p:grpSp>
          <p:nvGrpSpPr>
            <p:cNvPr id="212" name="Group"/>
            <p:cNvGrpSpPr/>
            <p:nvPr/>
          </p:nvGrpSpPr>
          <p:grpSpPr>
            <a:xfrm>
              <a:off x="3179896" y="516788"/>
              <a:ext cx="1488112" cy="2458095"/>
              <a:chOff x="0" y="0"/>
              <a:chExt cx="1488111" cy="2458094"/>
            </a:xfrm>
          </p:grpSpPr>
          <p:sp>
            <p:nvSpPr>
              <p:cNvPr id="210" name="Rectangle"/>
              <p:cNvSpPr/>
              <p:nvPr/>
            </p:nvSpPr>
            <p:spPr>
              <a:xfrm>
                <a:off x="0" y="0"/>
                <a:ext cx="1488112" cy="2173991"/>
              </a:xfrm>
              <a:prstGeom prst="rect">
                <a:avLst/>
              </a:prstGeom>
              <a:solidFill>
                <a:srgbClr val="EFEDE3">
                  <a:alpha val="90000"/>
                </a:srgbClr>
              </a:solidFill>
              <a:ln w="34925" cap="flat">
                <a:solidFill>
                  <a:srgbClr val="DADAD8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pPr>
              </a:p>
            </p:txBody>
          </p:sp>
          <p:sp>
            <p:nvSpPr>
              <p:cNvPr id="211" name="Find a meeting  by going to the Find-a-Meeting tab at oa.org"/>
              <p:cNvSpPr txBox="1"/>
              <p:nvPr/>
            </p:nvSpPr>
            <p:spPr>
              <a:xfrm>
                <a:off x="0" y="0"/>
                <a:ext cx="1488112" cy="24580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7593" tIns="117593" rIns="117593" bIns="117593" numCol="1" anchor="t">
                <a:sp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800"/>
                  </a:spcBef>
                  <a:defRPr sz="1100">
                    <a:solidFill>
                      <a:srgbClr val="191B0E"/>
                    </a:solidFill>
                  </a:defRPr>
                </a:pPr>
                <a:r>
                  <a:t> </a:t>
                </a:r>
                <a:r>
                  <a:rPr sz="2000"/>
                  <a:t>Find a meeting  by going to the Find-a-Meeting tab at oa.org </a:t>
                </a:r>
              </a:p>
            </p:txBody>
          </p:sp>
        </p:grpSp>
        <p:grpSp>
          <p:nvGrpSpPr>
            <p:cNvPr id="215" name="Group"/>
            <p:cNvGrpSpPr/>
            <p:nvPr/>
          </p:nvGrpSpPr>
          <p:grpSpPr>
            <a:xfrm>
              <a:off x="4767272" y="0"/>
              <a:ext cx="1635288" cy="542992"/>
              <a:chOff x="0" y="0"/>
              <a:chExt cx="1635287" cy="542991"/>
            </a:xfrm>
          </p:grpSpPr>
          <p:sp>
            <p:nvSpPr>
              <p:cNvPr id="213" name="Chevron"/>
              <p:cNvSpPr/>
              <p:nvPr/>
            </p:nvSpPr>
            <p:spPr>
              <a:xfrm>
                <a:off x="0" y="26202"/>
                <a:ext cx="1635288" cy="490587"/>
              </a:xfrm>
              <a:prstGeom prst="chevron">
                <a:avLst>
                  <a:gd name="adj" fmla="val 30000"/>
                </a:avLst>
              </a:prstGeom>
              <a:solidFill>
                <a:schemeClr val="accent1"/>
              </a:solidFill>
              <a:ln w="349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4" name="Browse"/>
              <p:cNvSpPr txBox="1"/>
              <p:nvPr/>
            </p:nvSpPr>
            <p:spPr>
              <a:xfrm>
                <a:off x="147175" y="0"/>
                <a:ext cx="1340936" cy="542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573" tIns="60573" rIns="60573" bIns="60573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Browse</a:t>
                </a:r>
              </a:p>
            </p:txBody>
          </p:sp>
        </p:grpSp>
        <p:grpSp>
          <p:nvGrpSpPr>
            <p:cNvPr id="218" name="Group"/>
            <p:cNvGrpSpPr/>
            <p:nvPr/>
          </p:nvGrpSpPr>
          <p:grpSpPr>
            <a:xfrm>
              <a:off x="4767272" y="516788"/>
              <a:ext cx="1488112" cy="2173992"/>
              <a:chOff x="0" y="0"/>
              <a:chExt cx="1488111" cy="2173990"/>
            </a:xfrm>
          </p:grpSpPr>
          <p:sp>
            <p:nvSpPr>
              <p:cNvPr id="216" name="Rectangle"/>
              <p:cNvSpPr/>
              <p:nvPr/>
            </p:nvSpPr>
            <p:spPr>
              <a:xfrm>
                <a:off x="-1" y="0"/>
                <a:ext cx="1488113" cy="2173991"/>
              </a:xfrm>
              <a:prstGeom prst="rect">
                <a:avLst/>
              </a:prstGeom>
              <a:solidFill>
                <a:srgbClr val="F5E6C3">
                  <a:alpha val="90000"/>
                </a:srgbClr>
              </a:solidFill>
              <a:ln w="34925" cap="flat">
                <a:solidFill>
                  <a:srgbClr val="DADAD8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pPr>
              </a:p>
            </p:txBody>
          </p:sp>
          <p:sp>
            <p:nvSpPr>
              <p:cNvPr id="217" name="Browse in  the OA bookstore (https://bookstore.oa.org/)"/>
              <p:cNvSpPr txBox="1"/>
              <p:nvPr/>
            </p:nvSpPr>
            <p:spPr>
              <a:xfrm>
                <a:off x="0" y="0"/>
                <a:ext cx="1488112" cy="19080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7593" tIns="117593" rIns="117593" bIns="117593" numCol="1" anchor="t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lvl1pPr>
              </a:lstStyle>
              <a:p>
                <a:pPr/>
                <a:r>
                  <a:t>Browse in  the OA bookstore (https://bookstore.oa.org/)</a:t>
                </a:r>
              </a:p>
            </p:txBody>
          </p:sp>
        </p:grpSp>
        <p:grpSp>
          <p:nvGrpSpPr>
            <p:cNvPr id="221" name="Group"/>
            <p:cNvGrpSpPr/>
            <p:nvPr/>
          </p:nvGrpSpPr>
          <p:grpSpPr>
            <a:xfrm>
              <a:off x="6354647" y="0"/>
              <a:ext cx="1635288" cy="542992"/>
              <a:chOff x="0" y="0"/>
              <a:chExt cx="1635287" cy="542991"/>
            </a:xfrm>
          </p:grpSpPr>
          <p:sp>
            <p:nvSpPr>
              <p:cNvPr id="219" name="Chevron"/>
              <p:cNvSpPr/>
              <p:nvPr/>
            </p:nvSpPr>
            <p:spPr>
              <a:xfrm>
                <a:off x="0" y="26202"/>
                <a:ext cx="1635288" cy="490587"/>
              </a:xfrm>
              <a:prstGeom prst="chevron">
                <a:avLst>
                  <a:gd name="adj" fmla="val 30000"/>
                </a:avLst>
              </a:prstGeom>
              <a:solidFill>
                <a:schemeClr val="accent1"/>
              </a:solidFill>
              <a:ln w="349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0" name="Check"/>
              <p:cNvSpPr txBox="1"/>
              <p:nvPr/>
            </p:nvSpPr>
            <p:spPr>
              <a:xfrm>
                <a:off x="147175" y="0"/>
                <a:ext cx="1340936" cy="542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573" tIns="60573" rIns="60573" bIns="60573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Check</a:t>
                </a:r>
              </a:p>
            </p:txBody>
          </p:sp>
        </p:grpSp>
        <p:grpSp>
          <p:nvGrpSpPr>
            <p:cNvPr id="224" name="Group"/>
            <p:cNvGrpSpPr/>
            <p:nvPr/>
          </p:nvGrpSpPr>
          <p:grpSpPr>
            <a:xfrm>
              <a:off x="6354647" y="516788"/>
              <a:ext cx="1488112" cy="2458095"/>
              <a:chOff x="0" y="0"/>
              <a:chExt cx="1488111" cy="2458094"/>
            </a:xfrm>
          </p:grpSpPr>
          <p:sp>
            <p:nvSpPr>
              <p:cNvPr id="222" name="Rectangle"/>
              <p:cNvSpPr/>
              <p:nvPr/>
            </p:nvSpPr>
            <p:spPr>
              <a:xfrm>
                <a:off x="0" y="0"/>
                <a:ext cx="1488112" cy="2173991"/>
              </a:xfrm>
              <a:prstGeom prst="rect">
                <a:avLst/>
              </a:prstGeom>
              <a:solidFill>
                <a:srgbClr val="BBCDBB">
                  <a:alpha val="90000"/>
                </a:srgbClr>
              </a:solidFill>
              <a:ln w="34925" cap="flat">
                <a:solidFill>
                  <a:srgbClr val="DADAD8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pPr>
              </a:p>
            </p:txBody>
          </p:sp>
          <p:sp>
            <p:nvSpPr>
              <p:cNvPr id="223" name="Check the Frequently Asked Questions page (https://oa.org/faqs/)"/>
              <p:cNvSpPr txBox="1"/>
              <p:nvPr/>
            </p:nvSpPr>
            <p:spPr>
              <a:xfrm>
                <a:off x="0" y="0"/>
                <a:ext cx="1488112" cy="24580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7593" tIns="117593" rIns="117593" bIns="117593" numCol="1" anchor="t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lvl1pPr>
              </a:lstStyle>
              <a:p>
                <a:pPr/>
                <a:r>
                  <a:t>Check the Frequently Asked Questions page (https://oa.org/faqs/)</a:t>
                </a:r>
              </a:p>
            </p:txBody>
          </p:sp>
        </p:grpSp>
        <p:grpSp>
          <p:nvGrpSpPr>
            <p:cNvPr id="227" name="Group"/>
            <p:cNvGrpSpPr/>
            <p:nvPr/>
          </p:nvGrpSpPr>
          <p:grpSpPr>
            <a:xfrm>
              <a:off x="7942022" y="0"/>
              <a:ext cx="1635288" cy="542992"/>
              <a:chOff x="0" y="0"/>
              <a:chExt cx="1635287" cy="542991"/>
            </a:xfrm>
          </p:grpSpPr>
          <p:sp>
            <p:nvSpPr>
              <p:cNvPr id="225" name="Chevron"/>
              <p:cNvSpPr/>
              <p:nvPr/>
            </p:nvSpPr>
            <p:spPr>
              <a:xfrm>
                <a:off x="0" y="26202"/>
                <a:ext cx="1635288" cy="490587"/>
              </a:xfrm>
              <a:prstGeom prst="chevron">
                <a:avLst>
                  <a:gd name="adj" fmla="val 30000"/>
                </a:avLst>
              </a:prstGeom>
              <a:solidFill>
                <a:schemeClr val="accent1"/>
              </a:solidFill>
              <a:ln w="349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6" name="Attend"/>
              <p:cNvSpPr txBox="1"/>
              <p:nvPr/>
            </p:nvSpPr>
            <p:spPr>
              <a:xfrm>
                <a:off x="147175" y="0"/>
                <a:ext cx="1340936" cy="542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573" tIns="60573" rIns="60573" bIns="60573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Attend</a:t>
                </a:r>
              </a:p>
            </p:txBody>
          </p:sp>
        </p:grpSp>
        <p:grpSp>
          <p:nvGrpSpPr>
            <p:cNvPr id="230" name="Group"/>
            <p:cNvGrpSpPr/>
            <p:nvPr/>
          </p:nvGrpSpPr>
          <p:grpSpPr>
            <a:xfrm>
              <a:off x="7942022" y="516788"/>
              <a:ext cx="1488112" cy="2173992"/>
              <a:chOff x="0" y="0"/>
              <a:chExt cx="1488111" cy="2173990"/>
            </a:xfrm>
          </p:grpSpPr>
          <p:sp>
            <p:nvSpPr>
              <p:cNvPr id="228" name="Rectangle"/>
              <p:cNvSpPr/>
              <p:nvPr/>
            </p:nvSpPr>
            <p:spPr>
              <a:xfrm>
                <a:off x="-1" y="0"/>
                <a:ext cx="1488113" cy="2173991"/>
              </a:xfrm>
              <a:prstGeom prst="rect">
                <a:avLst/>
              </a:prstGeom>
              <a:solidFill>
                <a:srgbClr val="F9E6EA">
                  <a:alpha val="90000"/>
                </a:srgbClr>
              </a:solidFill>
              <a:ln w="34925" cap="flat">
                <a:solidFill>
                  <a:srgbClr val="DADAD8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pPr>
              </a:p>
            </p:txBody>
          </p:sp>
          <p:sp>
            <p:nvSpPr>
              <p:cNvPr id="229" name="Attend a meeting"/>
              <p:cNvSpPr txBox="1"/>
              <p:nvPr/>
            </p:nvSpPr>
            <p:spPr>
              <a:xfrm>
                <a:off x="0" y="0"/>
                <a:ext cx="1488112" cy="807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7593" tIns="117593" rIns="117593" bIns="117593" numCol="1" anchor="t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91B0E"/>
                    </a:solidFill>
                  </a:defRPr>
                </a:lvl1pPr>
              </a:lstStyle>
              <a:p>
                <a:pPr/>
                <a:r>
                  <a:t>Attend a meeting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EFEDE3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Crop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Crop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